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68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6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3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5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8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4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1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C8EE-F41E-B048-AC62-C369A9834F5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C476-21B9-BC40-BF80-84E25DBB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12140" y="879118"/>
            <a:ext cx="1752600" cy="5381235"/>
            <a:chOff x="1600200" y="990600"/>
            <a:chExt cx="1752600" cy="4267200"/>
          </a:xfrm>
        </p:grpSpPr>
        <p:sp>
          <p:nvSpPr>
            <p:cNvPr id="5" name="Rounded Rectangle 4"/>
            <p:cNvSpPr/>
            <p:nvPr/>
          </p:nvSpPr>
          <p:spPr>
            <a:xfrm>
              <a:off x="1600200" y="990600"/>
              <a:ext cx="1752600" cy="426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63134" y="1073077"/>
              <a:ext cx="1447800" cy="117285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PD Strategy 1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Understanding the 21</a:t>
              </a:r>
              <a:r>
                <a:rPr lang="en-US" sz="1000" baseline="30000" dirty="0" smtClean="0">
                  <a:solidFill>
                    <a:schemeClr val="tx1"/>
                  </a:solidFill>
                </a:rPr>
                <a:t>st</a:t>
              </a:r>
              <a:r>
                <a:rPr lang="en-US" sz="1000" dirty="0" smtClean="0">
                  <a:solidFill>
                    <a:schemeClr val="tx1"/>
                  </a:solidFill>
                </a:rPr>
                <a:t> Century skills as it pertains to all learning, with emphasis on how it pertains to content area. 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endParaRPr lang="en-US" sz="1200" dirty="0">
                <a:solidFill>
                  <a:schemeClr val="tx1"/>
                </a:solidFill>
              </a:endParaRPr>
            </a:p>
            <a:p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10778" y="832350"/>
            <a:ext cx="2057400" cy="4091646"/>
            <a:chOff x="3924300" y="1003150"/>
            <a:chExt cx="2057400" cy="3309299"/>
          </a:xfrm>
        </p:grpSpPr>
        <p:sp>
          <p:nvSpPr>
            <p:cNvPr id="8" name="Rounded Rectangle 7"/>
            <p:cNvSpPr/>
            <p:nvPr/>
          </p:nvSpPr>
          <p:spPr>
            <a:xfrm>
              <a:off x="3924300" y="1003150"/>
              <a:ext cx="2057400" cy="33092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114800" y="1123949"/>
              <a:ext cx="1676400" cy="12331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Teacher Learning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Understanding of </a:t>
              </a:r>
              <a:r>
                <a:rPr lang="en-US" sz="1200" dirty="0" smtClean="0">
                  <a:solidFill>
                    <a:schemeClr val="tx1"/>
                  </a:solidFill>
                </a:rPr>
                <a:t>21</a:t>
              </a:r>
              <a:r>
                <a:rPr lang="en-US" sz="1200" baseline="30000" dirty="0" smtClean="0">
                  <a:solidFill>
                    <a:schemeClr val="tx1"/>
                  </a:solidFill>
                </a:rPr>
                <a:t>st</a:t>
              </a:r>
              <a:r>
                <a:rPr lang="en-US" sz="1200" dirty="0" smtClean="0">
                  <a:solidFill>
                    <a:schemeClr val="tx1"/>
                  </a:solidFill>
                </a:rPr>
                <a:t> century skills, and how </a:t>
              </a:r>
              <a:r>
                <a:rPr lang="en-US" sz="1200" dirty="0" smtClean="0">
                  <a:solidFill>
                    <a:schemeClr val="tx1"/>
                  </a:solidFill>
                </a:rPr>
                <a:t>they directly relate to GLCEs. Understanding of implementation. 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110441" y="2357085"/>
              <a:ext cx="1752600" cy="17704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u="sng" dirty="0" smtClean="0">
                  <a:solidFill>
                    <a:schemeClr val="tx1"/>
                  </a:solidFill>
                </a:rPr>
                <a:t>Teacher Practice 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Close examination and implementation of student centered project based learning opportunities. Implementation of new expectations and routine within the classroom.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69452" y="816428"/>
            <a:ext cx="2243615" cy="4564767"/>
            <a:chOff x="6648450" y="956534"/>
            <a:chExt cx="2057400" cy="5045338"/>
          </a:xfrm>
        </p:grpSpPr>
        <p:sp>
          <p:nvSpPr>
            <p:cNvPr id="12" name="Rounded Rectangle 11"/>
            <p:cNvSpPr/>
            <p:nvPr/>
          </p:nvSpPr>
          <p:spPr>
            <a:xfrm>
              <a:off x="6648450" y="956534"/>
              <a:ext cx="2057400" cy="50453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791415" y="1706540"/>
              <a:ext cx="1759051" cy="3466111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b="1" u="sng" dirty="0" smtClean="0">
                  <a:solidFill>
                    <a:schemeClr val="tx1"/>
                  </a:solidFill>
                </a:rPr>
                <a:t>Students: </a:t>
              </a:r>
              <a:endParaRPr lang="en-US" sz="1400" b="1" u="sng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b="1" u="sng" dirty="0">
                <a:solidFill>
                  <a:schemeClr val="tx1"/>
                </a:solidFill>
              </a:endParaRPr>
            </a:p>
            <a:p>
              <a:pPr algn="ctr"/>
              <a:endParaRPr lang="en-US" sz="1400" b="1" u="sng" dirty="0" smtClean="0">
                <a:solidFill>
                  <a:schemeClr val="tx1"/>
                </a:solidFill>
              </a:endParaRPr>
            </a:p>
            <a:p>
              <a:pPr marL="171450" lvl="0" indent="-171450">
                <a:buFont typeface="Arial"/>
                <a:buChar char="•"/>
              </a:pPr>
              <a:r>
                <a:rPr lang="en-US" sz="1000" dirty="0">
                  <a:solidFill>
                    <a:schemeClr val="tx1"/>
                  </a:solidFill>
                </a:rPr>
                <a:t>75% of students will be performing at a proficient level on formative assessments</a:t>
              </a:r>
              <a:r>
                <a:rPr lang="en-US" sz="1000" dirty="0" smtClean="0">
                  <a:solidFill>
                    <a:schemeClr val="tx1"/>
                  </a:solidFill>
                </a:rPr>
                <a:t>.</a:t>
              </a:r>
            </a:p>
            <a:p>
              <a:pPr marL="171450" lvl="0" indent="-171450">
                <a:buFont typeface="Arial"/>
                <a:buChar char="•"/>
              </a:pPr>
              <a:endParaRPr lang="en-US" sz="1000" dirty="0">
                <a:solidFill>
                  <a:schemeClr val="tx1"/>
                </a:solidFill>
              </a:endParaRPr>
            </a:p>
            <a:p>
              <a:pPr marL="171450" lvl="0" indent="-171450">
                <a:buFont typeface="Arial"/>
                <a:buChar char="•"/>
              </a:pPr>
              <a:endParaRPr lang="en-US" sz="1000" dirty="0">
                <a:solidFill>
                  <a:schemeClr val="tx1"/>
                </a:solidFill>
              </a:endParaRPr>
            </a:p>
            <a:p>
              <a:pPr marL="171450" lvl="0" indent="-171450">
                <a:buFont typeface="Arial"/>
                <a:buChar char="•"/>
              </a:pPr>
              <a:r>
                <a:rPr lang="en-US" sz="1000" dirty="0">
                  <a:solidFill>
                    <a:schemeClr val="tx1"/>
                  </a:solidFill>
                </a:rPr>
                <a:t>The gap between achievement on formative assessments and summative assessments will be at 10% or less.</a:t>
              </a:r>
            </a:p>
            <a:p>
              <a:r>
                <a:rPr lang="en-US" sz="1000" dirty="0"/>
                <a:t> </a:t>
              </a:r>
            </a:p>
            <a:p>
              <a:pPr marL="342900" indent="-342900" algn="ctr">
                <a:buFontTx/>
                <a:buAutoNum type="arabicPeriod"/>
              </a:pPr>
              <a:endParaRPr lang="en-US" sz="1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1474" y="732996"/>
            <a:ext cx="1752600" cy="5943600"/>
            <a:chOff x="1600200" y="990600"/>
            <a:chExt cx="1752600" cy="4267200"/>
          </a:xfrm>
        </p:grpSpPr>
        <p:sp>
          <p:nvSpPr>
            <p:cNvPr id="15" name="Rounded Rectangle 14"/>
            <p:cNvSpPr/>
            <p:nvPr/>
          </p:nvSpPr>
          <p:spPr>
            <a:xfrm>
              <a:off x="1600200" y="990600"/>
              <a:ext cx="1752600" cy="426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98096" y="1124831"/>
              <a:ext cx="1447800" cy="113895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71450" indent="-171450">
                <a:buFont typeface="Arial"/>
                <a:buChar char="•"/>
              </a:pPr>
              <a:r>
                <a:rPr lang="en-US" sz="1200" b="1" u="sng" dirty="0">
                  <a:solidFill>
                    <a:srgbClr val="000000"/>
                  </a:solidFill>
                </a:rPr>
                <a:t>21st Century Skills: Learning for Life in Our </a:t>
              </a:r>
              <a:r>
                <a:rPr lang="en-US" sz="1200" b="1" u="sng" dirty="0" smtClean="0">
                  <a:solidFill>
                    <a:srgbClr val="000000"/>
                  </a:solidFill>
                </a:rPr>
                <a:t>Times</a:t>
              </a:r>
              <a:r>
                <a:rPr lang="en-US" sz="1200" dirty="0" smtClean="0">
                  <a:solidFill>
                    <a:srgbClr val="000000"/>
                  </a:solidFill>
                </a:rPr>
                <a:t> by Bernie Trilling and Charles </a:t>
              </a:r>
              <a:r>
                <a:rPr lang="en-US" sz="1200" dirty="0" err="1" smtClean="0">
                  <a:solidFill>
                    <a:srgbClr val="000000"/>
                  </a:solidFill>
                </a:rPr>
                <a:t>Fadel</a:t>
              </a:r>
              <a:endParaRPr lang="en-US" sz="1200" u="sng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2041674" y="1494996"/>
            <a:ext cx="644562" cy="304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866216" y="2255384"/>
            <a:ext cx="644562" cy="304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568178" y="2243548"/>
            <a:ext cx="533400" cy="304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1273" y="351996"/>
            <a:ext cx="722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INPUTS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95745" y="529509"/>
            <a:ext cx="966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ACTIVITIES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64398" y="488572"/>
            <a:ext cx="1750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TEACHER OUTCOMES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69450" y="458714"/>
            <a:ext cx="17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STUDENT OUTCOMES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84188" y="112172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Generic Logic Model </a:t>
            </a:r>
            <a:endParaRPr lang="en-US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2575074" y="2714196"/>
            <a:ext cx="1447800" cy="1484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PD Strategy 2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Weekly lesson plan evaluation, and inclusion of </a:t>
            </a:r>
            <a:r>
              <a:rPr lang="en-US" sz="1200" dirty="0" smtClean="0">
                <a:solidFill>
                  <a:schemeClr val="tx1"/>
                </a:solidFill>
              </a:rPr>
              <a:t>21</a:t>
            </a:r>
            <a:r>
              <a:rPr lang="en-US" sz="1200" baseline="30000" dirty="0" smtClean="0">
                <a:solidFill>
                  <a:schemeClr val="tx1"/>
                </a:solidFill>
              </a:rPr>
              <a:t>st</a:t>
            </a:r>
            <a:r>
              <a:rPr lang="en-US" sz="1200" dirty="0" smtClean="0">
                <a:solidFill>
                  <a:schemeClr val="tx1"/>
                </a:solidFill>
              </a:rPr>
              <a:t> Century GLCES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75074" y="4630958"/>
            <a:ext cx="1447800" cy="12795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PD Strategy </a:t>
            </a:r>
            <a:r>
              <a:rPr lang="en-US" sz="1400" u="sng" dirty="0">
                <a:solidFill>
                  <a:schemeClr val="tx1"/>
                </a:solidFill>
              </a:rPr>
              <a:t>3</a:t>
            </a:r>
            <a:endParaRPr lang="en-US" sz="1400" u="sng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Opportunities for </a:t>
            </a:r>
            <a:r>
              <a:rPr lang="en-US" sz="1200" dirty="0" smtClean="0">
                <a:solidFill>
                  <a:schemeClr val="tx1"/>
                </a:solidFill>
              </a:rPr>
              <a:t>pursuit of content outside the school day. 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022874" y="5000196"/>
            <a:ext cx="3048000" cy="3810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2041674" y="5076396"/>
            <a:ext cx="644562" cy="3048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93874" y="4697658"/>
            <a:ext cx="1447800" cy="11742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Field trip to the DIA funded by the general High School art budget.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5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32523</TotalTime>
  <Words>171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Tiernan</dc:creator>
  <cp:lastModifiedBy>Meghan Tiernan</cp:lastModifiedBy>
  <cp:revision>4</cp:revision>
  <dcterms:created xsi:type="dcterms:W3CDTF">2014-10-30T18:13:19Z</dcterms:created>
  <dcterms:modified xsi:type="dcterms:W3CDTF">2014-11-25T04:25:43Z</dcterms:modified>
</cp:coreProperties>
</file>